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20"/>
  </p:notesMasterIdLst>
  <p:sldIdLst>
    <p:sldId id="280" r:id="rId2"/>
    <p:sldId id="287" r:id="rId3"/>
    <p:sldId id="281" r:id="rId4"/>
    <p:sldId id="291" r:id="rId5"/>
    <p:sldId id="294" r:id="rId6"/>
    <p:sldId id="283" r:id="rId7"/>
    <p:sldId id="295" r:id="rId8"/>
    <p:sldId id="296" r:id="rId9"/>
    <p:sldId id="305" r:id="rId10"/>
    <p:sldId id="297" r:id="rId11"/>
    <p:sldId id="299" r:id="rId12"/>
    <p:sldId id="298" r:id="rId13"/>
    <p:sldId id="300" r:id="rId14"/>
    <p:sldId id="301" r:id="rId15"/>
    <p:sldId id="302" r:id="rId16"/>
    <p:sldId id="303" r:id="rId17"/>
    <p:sldId id="304" r:id="rId18"/>
    <p:sldId id="277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sldNum" idx="12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6167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24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16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281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Option 1">
    <p:bg>
      <p:bgPr>
        <a:solidFill>
          <a:schemeClr val="lt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0"/>
            <a:ext cx="755066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1522575" y="2759844"/>
            <a:ext cx="6296399" cy="13383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buClr>
                <a:schemeClr val="lt2"/>
              </a:buClr>
              <a:buFont typeface="Times New Roman"/>
              <a:buNone/>
              <a:defRPr sz="34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00" y="6375598"/>
            <a:ext cx="928499" cy="28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and Image Option5">
    <p:bg>
      <p:bgPr>
        <a:solidFill>
          <a:srgbClr val="FFFFFF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698875" y="418050"/>
            <a:ext cx="3520632" cy="1144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698875" y="1695449"/>
            <a:ext cx="4986338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58800" marR="0" lvl="2" indent="-1635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pic" idx="2"/>
          </p:nvPr>
        </p:nvSpPr>
        <p:spPr>
          <a:xfrm>
            <a:off x="0" y="0"/>
            <a:ext cx="3276600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6" name="Shape 76"/>
          <p:cNvCxnSpPr/>
          <p:nvPr/>
        </p:nvCxnSpPr>
        <p:spPr>
          <a:xfrm>
            <a:off x="8465042" y="6504780"/>
            <a:ext cx="0" cy="86399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and Image Option6">
    <p:bg>
      <p:bgPr>
        <a:solidFill>
          <a:srgbClr val="FFFFF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539997" y="418050"/>
            <a:ext cx="6241800" cy="848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539999" y="1400174"/>
            <a:ext cx="5052763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58800" marR="0" lvl="2" indent="-1635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6048375" y="1447799"/>
            <a:ext cx="2562225" cy="4524374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82" name="Shape 82"/>
          <p:cNvCxnSpPr/>
          <p:nvPr/>
        </p:nvCxnSpPr>
        <p:spPr>
          <a:xfrm>
            <a:off x="533400" y="6124575"/>
            <a:ext cx="8086724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3" name="Shape 83"/>
          <p:cNvSpPr txBox="1">
            <a:spLocks noGrp="1"/>
          </p:cNvSpPr>
          <p:nvPr>
            <p:ph type="body" idx="3"/>
          </p:nvPr>
        </p:nvSpPr>
        <p:spPr>
          <a:xfrm>
            <a:off x="5267325" y="6172200"/>
            <a:ext cx="3343274" cy="257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84" name="Shape 84"/>
          <p:cNvCxnSpPr/>
          <p:nvPr/>
        </p:nvCxnSpPr>
        <p:spPr>
          <a:xfrm>
            <a:off x="8465042" y="6504780"/>
            <a:ext cx="0" cy="86399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 Page">
    <p:bg>
      <p:bgPr>
        <a:solidFill>
          <a:srgbClr val="FFFFFF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5956050" cy="5253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9" name="Shape 89"/>
          <p:cNvSpPr/>
          <p:nvPr/>
        </p:nvSpPr>
        <p:spPr>
          <a:xfrm>
            <a:off x="542925" y="1752600"/>
            <a:ext cx="4857750" cy="446722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790575" y="1943100"/>
            <a:ext cx="4257674" cy="316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38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17475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SzPct val="100000"/>
              <a:buFont typeface="Arial"/>
              <a:buChar char="•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11125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accent4"/>
              </a:buClr>
              <a:buSzPct val="100000"/>
              <a:buFont typeface="Arial"/>
              <a:buChar char="‒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/>
          <p:nvPr/>
        </p:nvSpPr>
        <p:spPr>
          <a:xfrm>
            <a:off x="5524500" y="3324225"/>
            <a:ext cx="3096621" cy="289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pic" idx="2"/>
          </p:nvPr>
        </p:nvSpPr>
        <p:spPr>
          <a:xfrm>
            <a:off x="5524500" y="1752600"/>
            <a:ext cx="3095999" cy="157162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3"/>
          </p:nvPr>
        </p:nvSpPr>
        <p:spPr>
          <a:xfrm>
            <a:off x="5663789" y="3457573"/>
            <a:ext cx="2756310" cy="2390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9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14300" marR="0" lvl="1" indent="-57150" algn="l" rtl="0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  <a:defRPr sz="9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11125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accent4"/>
              </a:buClr>
              <a:buSzPct val="100000"/>
              <a:buFont typeface="Arial"/>
              <a:buChar char="‒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4"/>
          </p:nvPr>
        </p:nvSpPr>
        <p:spPr>
          <a:xfrm>
            <a:off x="542925" y="1076325"/>
            <a:ext cx="4381500" cy="400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pic" idx="5"/>
          </p:nvPr>
        </p:nvSpPr>
        <p:spPr>
          <a:xfrm>
            <a:off x="6743700" y="561975"/>
            <a:ext cx="1857373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se study Option1">
    <p:bg>
      <p:bgPr>
        <a:solidFill>
          <a:srgbClr val="FFFFFF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3286125" y="1409700"/>
            <a:ext cx="5324474" cy="46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3286125" y="1872628"/>
            <a:ext cx="5324474" cy="409954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070349" cy="5452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474383" y="1437715"/>
            <a:ext cx="4983816" cy="428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5397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476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7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3495112" y="2019300"/>
            <a:ext cx="4867837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Font typeface="Arial"/>
              <a:buNone/>
              <a:defRPr sz="1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22225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SzPct val="100000"/>
              <a:buFont typeface="Arial"/>
              <a:buChar char="-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pic" idx="3"/>
          </p:nvPr>
        </p:nvSpPr>
        <p:spPr>
          <a:xfrm>
            <a:off x="542925" y="1409700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pic" idx="4"/>
          </p:nvPr>
        </p:nvSpPr>
        <p:spPr>
          <a:xfrm>
            <a:off x="542925" y="3762375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pic" idx="5"/>
          </p:nvPr>
        </p:nvSpPr>
        <p:spPr>
          <a:xfrm>
            <a:off x="6743700" y="561975"/>
            <a:ext cx="1857373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se study Option2">
    <p:bg>
      <p:bgPr>
        <a:solidFill>
          <a:srgbClr val="FFFFFF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3286125" y="1409700"/>
            <a:ext cx="5324474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3286125" y="1872628"/>
            <a:ext cx="5324474" cy="409954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079874" cy="5452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474383" y="1447240"/>
            <a:ext cx="4983816" cy="428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5397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476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7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3495112" y="2019300"/>
            <a:ext cx="4867837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Font typeface="Arial"/>
              <a:buNone/>
              <a:defRPr sz="1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22225" algn="l" rtl="0">
              <a:lnSpc>
                <a:spcPct val="130000"/>
              </a:lnSpc>
              <a:spcBef>
                <a:spcPts val="0"/>
              </a:spcBef>
              <a:spcAft>
                <a:spcPts val="567"/>
              </a:spcAft>
              <a:buClr>
                <a:schemeClr val="lt2"/>
              </a:buClr>
              <a:buSzPct val="100000"/>
              <a:buFont typeface="Arial"/>
              <a:buChar char="-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pic" idx="3"/>
          </p:nvPr>
        </p:nvSpPr>
        <p:spPr>
          <a:xfrm>
            <a:off x="542925" y="1409700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pic" idx="4"/>
          </p:nvPr>
        </p:nvSpPr>
        <p:spPr>
          <a:xfrm>
            <a:off x="542925" y="3762375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5"/>
          </p:nvPr>
        </p:nvSpPr>
        <p:spPr>
          <a:xfrm>
            <a:off x="6743700" y="561975"/>
            <a:ext cx="1857373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ample Boxed Text x3">
    <p:bg>
      <p:bgPr>
        <a:solidFill>
          <a:srgbClr val="FFFFFF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39108" y="2669156"/>
            <a:ext cx="2602800" cy="468000"/>
          </a:xfrm>
          <a:prstGeom prst="rect">
            <a:avLst/>
          </a:prstGeom>
          <a:solidFill>
            <a:srgbClr val="03873A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539108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359526" cy="944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724618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5397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476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7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737418" y="3226998"/>
            <a:ext cx="2245968" cy="155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3290737" y="2669156"/>
            <a:ext cx="2602800" cy="46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3290737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3"/>
          </p:nvPr>
        </p:nvSpPr>
        <p:spPr>
          <a:xfrm>
            <a:off x="3476246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5397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476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7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4"/>
          </p:nvPr>
        </p:nvSpPr>
        <p:spPr>
          <a:xfrm>
            <a:off x="3489046" y="3226998"/>
            <a:ext cx="2245968" cy="155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023269" y="2669156"/>
            <a:ext cx="2602800" cy="46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6023269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5"/>
          </p:nvPr>
        </p:nvSpPr>
        <p:spPr>
          <a:xfrm>
            <a:off x="6208778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5397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476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7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6"/>
          </p:nvPr>
        </p:nvSpPr>
        <p:spPr>
          <a:xfrm>
            <a:off x="6221580" y="3226998"/>
            <a:ext cx="2245968" cy="155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7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ample Boxed Text with Image x3">
    <p:bg>
      <p:bgPr>
        <a:solidFill>
          <a:srgbClr val="FFFFFF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pic" idx="2"/>
          </p:nvPr>
        </p:nvSpPr>
        <p:spPr>
          <a:xfrm>
            <a:off x="539108" y="4067175"/>
            <a:ext cx="2584799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539108" y="2377300"/>
            <a:ext cx="2584799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76275" y="2549525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7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3282308" y="2377300"/>
            <a:ext cx="2584799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6025508" y="2377300"/>
            <a:ext cx="2584799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359526" cy="944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3"/>
          </p:nvPr>
        </p:nvSpPr>
        <p:spPr>
          <a:xfrm>
            <a:off x="676275" y="3503223"/>
            <a:ext cx="2362200" cy="4401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4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5"/>
          </p:nvPr>
        </p:nvSpPr>
        <p:spPr>
          <a:xfrm>
            <a:off x="3419475" y="3503223"/>
            <a:ext cx="2362200" cy="4401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pic" idx="6"/>
          </p:nvPr>
        </p:nvSpPr>
        <p:spPr>
          <a:xfrm>
            <a:off x="3282308" y="4067175"/>
            <a:ext cx="2584799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7"/>
          </p:nvPr>
        </p:nvSpPr>
        <p:spPr>
          <a:xfrm>
            <a:off x="6162675" y="3503223"/>
            <a:ext cx="2362200" cy="4401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" marR="0" lvl="2" indent="-9525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65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pic" idx="8"/>
          </p:nvPr>
        </p:nvSpPr>
        <p:spPr>
          <a:xfrm>
            <a:off x="6025508" y="4067175"/>
            <a:ext cx="2584799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9"/>
          </p:nvPr>
        </p:nvSpPr>
        <p:spPr>
          <a:xfrm>
            <a:off x="3419475" y="2550084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873A"/>
              </a:buClr>
              <a:buFont typeface="Arial"/>
              <a:buNone/>
              <a:defRPr sz="73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3"/>
          </p:nvPr>
        </p:nvSpPr>
        <p:spPr>
          <a:xfrm>
            <a:off x="6162675" y="2549525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73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umbered">
    <p:bg>
      <p:bgPr>
        <a:solidFill>
          <a:srgbClr val="FFFFF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081586" cy="11159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542925" y="1809750"/>
            <a:ext cx="6496049" cy="3781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38125" marR="0" lvl="0" indent="-136525" algn="l" rtl="0">
              <a:lnSpc>
                <a:spcPct val="118750"/>
              </a:lnSpc>
              <a:spcBef>
                <a:spcPts val="1134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AutoNum type="arabicPeriod"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28625" marR="0" lvl="1" indent="-857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28650" marR="0" lvl="2" indent="-10795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fographic x3">
    <p:bg>
      <p:bgPr>
        <a:solidFill>
          <a:srgbClr val="FFFFFF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541337" y="417600"/>
            <a:ext cx="7726362" cy="103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pic" idx="2"/>
          </p:nvPr>
        </p:nvSpPr>
        <p:spPr>
          <a:xfrm>
            <a:off x="836612" y="2514600"/>
            <a:ext cx="1984374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830262" y="4425950"/>
            <a:ext cx="1990724" cy="9794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3333"/>
              </a:lnSpc>
              <a:spcBef>
                <a:spcPts val="0"/>
              </a:spcBef>
              <a:spcAft>
                <a:spcPts val="800"/>
              </a:spcAft>
              <a:buClr>
                <a:schemeClr val="lt2"/>
              </a:buClr>
              <a:buFont typeface="Arial"/>
              <a:buNone/>
              <a:defRPr sz="1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3"/>
          </p:nvPr>
        </p:nvSpPr>
        <p:spPr>
          <a:xfrm>
            <a:off x="836612" y="3924926"/>
            <a:ext cx="1984374" cy="418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4"/>
          </p:nvPr>
        </p:nvSpPr>
        <p:spPr>
          <a:xfrm>
            <a:off x="3563887" y="3924926"/>
            <a:ext cx="1984374" cy="418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5"/>
          </p:nvPr>
        </p:nvSpPr>
        <p:spPr>
          <a:xfrm>
            <a:off x="6300192" y="3924926"/>
            <a:ext cx="1984374" cy="4089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rgbClr val="03873A"/>
              </a:buClr>
              <a:buFont typeface="Arial"/>
              <a:buNone/>
              <a:defRPr sz="34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6"/>
          </p:nvPr>
        </p:nvSpPr>
        <p:spPr>
          <a:xfrm>
            <a:off x="3582987" y="4425950"/>
            <a:ext cx="1990724" cy="9794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3333"/>
              </a:lnSpc>
              <a:spcBef>
                <a:spcPts val="0"/>
              </a:spcBef>
              <a:spcAft>
                <a:spcPts val="800"/>
              </a:spcAft>
              <a:buClr>
                <a:schemeClr val="dk2"/>
              </a:buClr>
              <a:buFont typeface="Arial"/>
              <a:buNone/>
              <a:defRPr sz="1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7"/>
          </p:nvPr>
        </p:nvSpPr>
        <p:spPr>
          <a:xfrm>
            <a:off x="6307137" y="4425950"/>
            <a:ext cx="1990724" cy="9794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3333"/>
              </a:lnSpc>
              <a:spcBef>
                <a:spcPts val="0"/>
              </a:spcBef>
              <a:spcAft>
                <a:spcPts val="800"/>
              </a:spcAft>
              <a:buClr>
                <a:srgbClr val="03873A"/>
              </a:buClr>
              <a:buFont typeface="Arial"/>
              <a:buNone/>
              <a:defRPr sz="15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62" name="Shape 162"/>
          <p:cNvCxnSpPr/>
          <p:nvPr/>
        </p:nvCxnSpPr>
        <p:spPr>
          <a:xfrm>
            <a:off x="533400" y="6124575"/>
            <a:ext cx="8086724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3" name="Shape 163"/>
          <p:cNvSpPr txBox="1">
            <a:spLocks noGrp="1"/>
          </p:cNvSpPr>
          <p:nvPr>
            <p:ph type="body" idx="8"/>
          </p:nvPr>
        </p:nvSpPr>
        <p:spPr>
          <a:xfrm>
            <a:off x="5267325" y="6172200"/>
            <a:ext cx="3343274" cy="257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Font typeface="Arial"/>
              <a:buNone/>
              <a:defRPr sz="600" b="0" i="0" u="none" strike="noStrike" cap="none">
                <a:solidFill>
                  <a:srgbClr val="0030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pic" idx="9"/>
          </p:nvPr>
        </p:nvSpPr>
        <p:spPr>
          <a:xfrm>
            <a:off x="3537610" y="2514600"/>
            <a:ext cx="1984374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pic" idx="13"/>
          </p:nvPr>
        </p:nvSpPr>
        <p:spPr>
          <a:xfrm>
            <a:off x="6280810" y="2514600"/>
            <a:ext cx="1984374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FFFFF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Option 4">
    <p:bg>
      <p:bgPr>
        <a:solidFill>
          <a:srgbClr val="D2DB0E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hape 28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0"/>
            <a:ext cx="755066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1494000" y="2389031"/>
            <a:ext cx="6296399" cy="16447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5882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1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616075" y="4179105"/>
            <a:ext cx="6015038" cy="366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Subheading">
    <p:bg>
      <p:bgPr>
        <a:solidFill>
          <a:srgbClr val="FFFFFF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541335" y="417600"/>
            <a:ext cx="7688263" cy="77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ore to Learn">
    <p:bg>
      <p:bgPr>
        <a:solidFill>
          <a:schemeClr val="lt2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Shape 174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0"/>
            <a:ext cx="755066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2333624" y="2728866"/>
            <a:ext cx="4656674" cy="985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2343150" y="3829050"/>
            <a:ext cx="4743450" cy="638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6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al Slide Option2">
    <p:bg>
      <p:bgPr>
        <a:solidFill>
          <a:schemeClr val="lt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Shape 1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00930" y="3558921"/>
            <a:ext cx="3380238" cy="216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al Slide Option3">
    <p:bg>
      <p:bgPr>
        <a:solidFill>
          <a:srgbClr val="595959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Shape 1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00930" y="3558921"/>
            <a:ext cx="3380238" cy="216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Option 3">
    <p:bg>
      <p:bgPr>
        <a:blipFill dpi="0" rotWithShape="1">
          <a:blip r:embed="rId2"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1971675" y="784223"/>
            <a:ext cx="5210175" cy="5422209"/>
          </a:xfrm>
          <a:custGeom>
            <a:avLst/>
            <a:gdLst>
              <a:gd name="T0" fmla="*/ 1414 w 1453"/>
              <a:gd name="T1" fmla="*/ 926 h 1512"/>
              <a:gd name="T2" fmla="*/ 1429 w 1453"/>
              <a:gd name="T3" fmla="*/ 558 h 1512"/>
              <a:gd name="T4" fmla="*/ 1394 w 1453"/>
              <a:gd name="T5" fmla="*/ 444 h 1512"/>
              <a:gd name="T6" fmla="*/ 874 w 1453"/>
              <a:gd name="T7" fmla="*/ 42 h 1512"/>
              <a:gd name="T8" fmla="*/ 305 w 1453"/>
              <a:gd name="T9" fmla="*/ 138 h 1512"/>
              <a:gd name="T10" fmla="*/ 71 w 1453"/>
              <a:gd name="T11" fmla="*/ 383 h 1512"/>
              <a:gd name="T12" fmla="*/ 18 w 1453"/>
              <a:gd name="T13" fmla="*/ 775 h 1512"/>
              <a:gd name="T14" fmla="*/ 86 w 1453"/>
              <a:gd name="T15" fmla="*/ 1025 h 1512"/>
              <a:gd name="T16" fmla="*/ 86 w 1453"/>
              <a:gd name="T17" fmla="*/ 1026 h 1512"/>
              <a:gd name="T18" fmla="*/ 426 w 1453"/>
              <a:gd name="T19" fmla="*/ 1412 h 1512"/>
              <a:gd name="T20" fmla="*/ 978 w 1453"/>
              <a:gd name="T21" fmla="*/ 1433 h 1512"/>
              <a:gd name="T22" fmla="*/ 1414 w 1453"/>
              <a:gd name="T23" fmla="*/ 926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53" h="1512">
                <a:moveTo>
                  <a:pt x="1414" y="926"/>
                </a:moveTo>
                <a:cubicBezTo>
                  <a:pt x="1447" y="801"/>
                  <a:pt x="1453" y="674"/>
                  <a:pt x="1429" y="558"/>
                </a:cubicBezTo>
                <a:cubicBezTo>
                  <a:pt x="1421" y="519"/>
                  <a:pt x="1409" y="480"/>
                  <a:pt x="1394" y="444"/>
                </a:cubicBezTo>
                <a:cubicBezTo>
                  <a:pt x="1309" y="243"/>
                  <a:pt x="1115" y="93"/>
                  <a:pt x="874" y="42"/>
                </a:cubicBezTo>
                <a:cubicBezTo>
                  <a:pt x="675" y="0"/>
                  <a:pt x="472" y="34"/>
                  <a:pt x="305" y="138"/>
                </a:cubicBezTo>
                <a:cubicBezTo>
                  <a:pt x="199" y="204"/>
                  <a:pt x="118" y="289"/>
                  <a:pt x="71" y="383"/>
                </a:cubicBezTo>
                <a:cubicBezTo>
                  <a:pt x="18" y="489"/>
                  <a:pt x="0" y="624"/>
                  <a:pt x="18" y="775"/>
                </a:cubicBezTo>
                <a:cubicBezTo>
                  <a:pt x="30" y="861"/>
                  <a:pt x="52" y="946"/>
                  <a:pt x="86" y="1025"/>
                </a:cubicBezTo>
                <a:cubicBezTo>
                  <a:pt x="86" y="1026"/>
                  <a:pt x="86" y="1026"/>
                  <a:pt x="86" y="1026"/>
                </a:cubicBezTo>
                <a:cubicBezTo>
                  <a:pt x="159" y="1199"/>
                  <a:pt x="277" y="1333"/>
                  <a:pt x="426" y="1412"/>
                </a:cubicBezTo>
                <a:cubicBezTo>
                  <a:pt x="601" y="1505"/>
                  <a:pt x="797" y="1512"/>
                  <a:pt x="978" y="1433"/>
                </a:cubicBezTo>
                <a:cubicBezTo>
                  <a:pt x="1190" y="1342"/>
                  <a:pt x="1353" y="1152"/>
                  <a:pt x="1414" y="926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00" y="2973600"/>
            <a:ext cx="4284000" cy="1044000"/>
          </a:xfrm>
        </p:spPr>
        <p:txBody>
          <a:bodyPr anchor="ctr" anchorCtr="0"/>
          <a:lstStyle>
            <a:lvl1pPr algn="ctr">
              <a:lnSpc>
                <a:spcPts val="3600"/>
              </a:lnSpc>
              <a:defRPr sz="3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3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rgbClr val="FFFFFF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081586" cy="109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542925" y="1704975"/>
            <a:ext cx="6059487" cy="3171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bg>
      <p:bgPr>
        <a:solidFill>
          <a:srgbClr val="FFFFFF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541335" y="417600"/>
            <a:ext cx="7688263" cy="77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Option3">
    <p:bg>
      <p:bgPr>
        <a:solidFill>
          <a:srgbClr val="595959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Shape 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375" y="409958"/>
            <a:ext cx="1144799" cy="80934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 txBox="1">
            <a:spLocks noGrp="1"/>
          </p:cNvSpPr>
          <p:nvPr>
            <p:ph type="ctrTitle"/>
          </p:nvPr>
        </p:nvSpPr>
        <p:spPr>
          <a:xfrm>
            <a:off x="447675" y="1681200"/>
            <a:ext cx="3733800" cy="1977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buClr>
                <a:srgbClr val="FFFFFF"/>
              </a:buClr>
              <a:buFont typeface="Times New Roman"/>
              <a:buNone/>
              <a:defRPr sz="36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446400" y="4057200"/>
            <a:ext cx="3444109" cy="11307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44522" y="6265862"/>
            <a:ext cx="3965553" cy="285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idx="3"/>
          </p:nvPr>
        </p:nvSpPr>
        <p:spPr>
          <a:xfrm>
            <a:off x="4581526" y="0"/>
            <a:ext cx="4562474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Option 5">
    <p:bg>
      <p:bgPr>
        <a:blipFill rotWithShape="1">
          <a:blip r:embed="rId2">
            <a:alphaModFix/>
          </a:blip>
          <a:stretch>
            <a:fillRect l="-32998" r="-32998"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971675" y="784222"/>
            <a:ext cx="5210174" cy="542220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6779" y="73492"/>
                </a:moveTo>
                <a:cubicBezTo>
                  <a:pt x="119504" y="63571"/>
                  <a:pt x="120000" y="53492"/>
                  <a:pt x="118017" y="44285"/>
                </a:cubicBezTo>
                <a:cubicBezTo>
                  <a:pt x="117357" y="41190"/>
                  <a:pt x="116366" y="38095"/>
                  <a:pt x="115127" y="35238"/>
                </a:cubicBezTo>
                <a:cubicBezTo>
                  <a:pt x="108107" y="19285"/>
                  <a:pt x="92085" y="7380"/>
                  <a:pt x="72181" y="3333"/>
                </a:cubicBezTo>
                <a:cubicBezTo>
                  <a:pt x="55746" y="0"/>
                  <a:pt x="38981" y="2698"/>
                  <a:pt x="25189" y="10952"/>
                </a:cubicBezTo>
                <a:cubicBezTo>
                  <a:pt x="16434" y="16190"/>
                  <a:pt x="9745" y="22936"/>
                  <a:pt x="5863" y="30396"/>
                </a:cubicBezTo>
                <a:cubicBezTo>
                  <a:pt x="1486" y="38809"/>
                  <a:pt x="0" y="49523"/>
                  <a:pt x="1486" y="61507"/>
                </a:cubicBezTo>
                <a:cubicBezTo>
                  <a:pt x="2477" y="68333"/>
                  <a:pt x="4294" y="75079"/>
                  <a:pt x="7102" y="81349"/>
                </a:cubicBezTo>
                <a:cubicBezTo>
                  <a:pt x="7102" y="81428"/>
                  <a:pt x="7102" y="81428"/>
                  <a:pt x="7102" y="81428"/>
                </a:cubicBezTo>
                <a:cubicBezTo>
                  <a:pt x="13131" y="95158"/>
                  <a:pt x="22876" y="105793"/>
                  <a:pt x="35182" y="112063"/>
                </a:cubicBezTo>
                <a:cubicBezTo>
                  <a:pt x="49635" y="119444"/>
                  <a:pt x="65822" y="120000"/>
                  <a:pt x="80770" y="113730"/>
                </a:cubicBezTo>
                <a:cubicBezTo>
                  <a:pt x="98279" y="106507"/>
                  <a:pt x="111741" y="91428"/>
                  <a:pt x="116779" y="73492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2430000" y="2973600"/>
            <a:ext cx="4283999" cy="104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5882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and Image Option2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540000" y="418050"/>
            <a:ext cx="4470149" cy="1144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lt2"/>
              </a:buClr>
              <a:buFont typeface="Times New Roman"/>
              <a:buNone/>
              <a:defRPr sz="34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540000" y="1695449"/>
            <a:ext cx="4511674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58800" marR="0" lvl="2" indent="-1635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pic" idx="2"/>
          </p:nvPr>
        </p:nvSpPr>
        <p:spPr>
          <a:xfrm>
            <a:off x="5876925" y="0"/>
            <a:ext cx="32670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and Image Option3"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39999" y="418050"/>
            <a:ext cx="3681163" cy="1144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539999" y="1695449"/>
            <a:ext cx="3681163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58800" marR="0" lvl="2" indent="-1635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4581525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3"/>
          </p:nvPr>
        </p:nvSpPr>
        <p:spPr>
          <a:xfrm>
            <a:off x="542925" y="5838825"/>
            <a:ext cx="3678238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18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and Image Option4">
    <p:bg>
      <p:bgPr>
        <a:solidFill>
          <a:srgbClr val="FFFF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539999" y="418050"/>
            <a:ext cx="4517775" cy="1144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539999" y="1695449"/>
            <a:ext cx="4517775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58800" marR="0" lvl="2" indent="-1635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5867400" y="0"/>
            <a:ext cx="3276600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3"/>
          </p:nvPr>
        </p:nvSpPr>
        <p:spPr>
          <a:xfrm>
            <a:off x="542925" y="5838825"/>
            <a:ext cx="3581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18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983288" cy="9063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sz="3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534899" y="1704975"/>
            <a:ext cx="6001130" cy="4285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8465042" y="6504780"/>
            <a:ext cx="0" cy="86399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  <p:sldLayoutId id="2147483673" r:id="rId22"/>
    <p:sldLayoutId id="2147483674" r:id="rId23"/>
    <p:sldLayoutId id="2147483676" r:id="rId2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Ian.Moores@pearson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qualifications/btec-technicals/engineering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subjects/engineering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ituteforapprenticeships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NFEC Forum Spring 2018</a:t>
            </a:r>
            <a:br>
              <a:rPr lang="en-GB" dirty="0"/>
            </a:br>
            <a:r>
              <a:rPr lang="en-GB" dirty="0"/>
              <a:t>Pearson update</a:t>
            </a:r>
          </a:p>
        </p:txBody>
      </p:sp>
    </p:spTree>
    <p:extLst>
      <p:ext uri="{BB962C8B-B14F-4D97-AF65-F5344CB8AC3E}">
        <p14:creationId xmlns:p14="http://schemas.microsoft.com/office/powerpoint/2010/main" val="413677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02" y="175003"/>
            <a:ext cx="8406881" cy="851364"/>
          </a:xfrm>
        </p:spPr>
        <p:txBody>
          <a:bodyPr/>
          <a:lstStyle/>
          <a:p>
            <a:pPr algn="ctr"/>
            <a:r>
              <a:rPr lang="en-GB" dirty="0"/>
              <a:t>Apprenticeship Qualification Amendments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01216" y="1026367"/>
            <a:ext cx="8341567" cy="5103845"/>
          </a:xfrm>
        </p:spPr>
        <p:txBody>
          <a:bodyPr/>
          <a:lstStyle/>
          <a:p>
            <a:r>
              <a:rPr lang="en-GB" dirty="0"/>
              <a:t>The following qualifications are being amended that meet the on programme requirements of the new Apprenticeship standards in Engineering: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Level 2 Aerospace and Aviation Engineering (Foundation Knowledge) </a:t>
            </a:r>
            <a:r>
              <a:rPr lang="en-GB" dirty="0"/>
              <a:t>– changes to the Pass/Merit/Distinction Criteria for many units and an update to Unit 10.  To be completed by August 2018.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Level 3 Aerospace and Aviation Engineering (Development Technical Knowledge) </a:t>
            </a:r>
            <a:r>
              <a:rPr lang="en-GB" dirty="0"/>
              <a:t>– addition of a mandatory unit (Helicopter Theory of Flight) to be taken as an either/or with the current Aircraft Flight Principles and Practice.  Also adding in an additional optional unit covering helicopters.  To be completed by April 2018.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Level 3 Advanced Manufacturing Engineering </a:t>
            </a:r>
            <a:r>
              <a:rPr lang="en-GB" dirty="0"/>
              <a:t>– addition of optional units to the structure to cover the requirements of the Engineering Technical Support occupation within the Engineering Technician standard.  Also creation of 2 specialist pathways within the structure (Mechanical and Electrical).  To be completed by July 2018.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Level 3 Rail Engineering Technician (Technical Knowledge) </a:t>
            </a:r>
            <a:r>
              <a:rPr lang="en-GB" dirty="0"/>
              <a:t>– further optional pathways (Telecoms, Signalling, Overhead Line and Track) are to be added to the structure.  To be completed by July 2018.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454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3293" y="2859300"/>
            <a:ext cx="5662246" cy="1044000"/>
          </a:xfrm>
        </p:spPr>
        <p:txBody>
          <a:bodyPr/>
          <a:lstStyle/>
          <a:p>
            <a:r>
              <a:rPr lang="en-GB" sz="3200" dirty="0"/>
              <a:t>T Levels</a:t>
            </a:r>
          </a:p>
        </p:txBody>
      </p:sp>
    </p:spTree>
    <p:extLst>
      <p:ext uri="{BB962C8B-B14F-4D97-AF65-F5344CB8AC3E}">
        <p14:creationId xmlns:p14="http://schemas.microsoft.com/office/powerpoint/2010/main" val="287096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82" y="248735"/>
            <a:ext cx="8098810" cy="1096874"/>
          </a:xfrm>
        </p:spPr>
        <p:txBody>
          <a:bodyPr/>
          <a:lstStyle/>
          <a:p>
            <a:pPr algn="ctr"/>
            <a:r>
              <a:rPr lang="en-GB" dirty="0"/>
              <a:t>T Levels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925" y="1063690"/>
            <a:ext cx="8171867" cy="5066523"/>
          </a:xfrm>
        </p:spPr>
        <p:txBody>
          <a:bodyPr/>
          <a:lstStyle/>
          <a:p>
            <a:r>
              <a:rPr lang="en-GB" sz="1800" dirty="0"/>
              <a:t>The government consultation has concluded on the future of Post 16 Vocational provision. </a:t>
            </a:r>
          </a:p>
          <a:p>
            <a:endParaRPr lang="en-GB" sz="1800" dirty="0"/>
          </a:p>
          <a:p>
            <a:r>
              <a:rPr lang="en-GB" sz="1800" dirty="0"/>
              <a:t>Feedback has been provided on the Occupational Map for Engineering. In some case we agreed with the map however we highlighted the absence of standards for example:</a:t>
            </a:r>
          </a:p>
          <a:p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b="1" i="1" dirty="0"/>
              <a:t>Engineering Manufacturing Fitter </a:t>
            </a:r>
            <a:r>
              <a:rPr lang="en-GB" sz="1800" dirty="0"/>
              <a:t>should be included in the Manufacturing and Process pathway (Apprenticeship Standard currently in development).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1" i="1" dirty="0"/>
              <a:t>Fabrication and Welding occupation </a:t>
            </a:r>
            <a:r>
              <a:rPr lang="en-GB" sz="1800" dirty="0"/>
              <a:t>should be included in the Manufacturing and Process pathway (Apprenticeship Standard currently in development).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1" i="1" dirty="0"/>
              <a:t>A Single Skilled Maintenance Technician </a:t>
            </a:r>
            <a:r>
              <a:rPr lang="en-GB" sz="1800" dirty="0"/>
              <a:t>is also not listed that should be considered under the Maintenance, Installation and Repair pathway.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208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079" y="258978"/>
            <a:ext cx="8276253" cy="683414"/>
          </a:xfrm>
        </p:spPr>
        <p:txBody>
          <a:bodyPr/>
          <a:lstStyle/>
          <a:p>
            <a:pPr algn="ctr"/>
            <a:r>
              <a:rPr lang="en-GB" dirty="0"/>
              <a:t>T Levels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8079" y="1175657"/>
            <a:ext cx="8276253" cy="4795935"/>
          </a:xfrm>
        </p:spPr>
        <p:txBody>
          <a:bodyPr/>
          <a:lstStyle/>
          <a:p>
            <a:r>
              <a:rPr lang="en-GB" sz="1800" dirty="0"/>
              <a:t>We also highlighted that </a:t>
            </a:r>
            <a:r>
              <a:rPr lang="en-GB" sz="1800" i="1" dirty="0"/>
              <a:t>Applied General qualifications </a:t>
            </a:r>
            <a:r>
              <a:rPr lang="en-GB" sz="1800" dirty="0"/>
              <a:t>are still very important for this sector to provide a theoretical approach to engineering to allow learners who wish to study engineering at university to learn some of the basic concepts of the sector.</a:t>
            </a:r>
          </a:p>
          <a:p>
            <a:endParaRPr lang="en-GB" sz="1800" dirty="0"/>
          </a:p>
          <a:p>
            <a:r>
              <a:rPr lang="en-GB" sz="1800" dirty="0"/>
              <a:t>T Levels are a new suite of taught qualifications across all sectors for different career pathways with specialist options available to cover each cluster of skills and knowledge.</a:t>
            </a:r>
          </a:p>
          <a:p>
            <a:endParaRPr lang="en-GB" sz="1800" dirty="0"/>
          </a:p>
          <a:p>
            <a:r>
              <a:rPr lang="en-GB" sz="1800" dirty="0"/>
              <a:t>The new qualifications for the Engineering and Manufacturing sector are due to be implemented from </a:t>
            </a:r>
            <a:r>
              <a:rPr lang="en-GB" sz="1800" b="1" i="1" dirty="0"/>
              <a:t>September 2021</a:t>
            </a:r>
            <a:r>
              <a:rPr lang="en-GB" sz="1800" dirty="0"/>
              <a:t>.  The full list of occupations and clusters is shown over the following slides &amp; handout, </a:t>
            </a:r>
            <a:r>
              <a:rPr lang="en-GB" sz="1800" b="1" i="1" dirty="0"/>
              <a:t>only three </a:t>
            </a:r>
            <a:r>
              <a:rPr lang="en-GB" sz="1800" dirty="0"/>
              <a:t>are identified as ‘</a:t>
            </a:r>
            <a:r>
              <a:rPr lang="en-GB" sz="1800" b="1" i="1" dirty="0"/>
              <a:t>apprenticeship only</a:t>
            </a:r>
            <a:r>
              <a:rPr lang="en-GB" sz="1800" dirty="0"/>
              <a:t>’ therefore the government expects qualifications can be developed to cover the remaining 19.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99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894" y="268199"/>
            <a:ext cx="8360227" cy="543454"/>
          </a:xfrm>
        </p:spPr>
        <p:txBody>
          <a:bodyPr/>
          <a:lstStyle/>
          <a:p>
            <a:pPr algn="ctr"/>
            <a:r>
              <a:rPr lang="en-GB" dirty="0"/>
              <a:t>Proposed T Level Occupations and Clusters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94" y="1315616"/>
            <a:ext cx="8360227" cy="477727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075471"/>
              </p:ext>
            </p:extLst>
          </p:nvPr>
        </p:nvGraphicFramePr>
        <p:xfrm>
          <a:off x="363895" y="945510"/>
          <a:ext cx="8360226" cy="54061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5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95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Career Pathway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647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Development 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 parts of product and/or process technologies.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827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Development Technical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 whole product and/or process technologies using a specific discipline or technology or application expertise.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737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Development 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Design and develop a range of products and/or process technologies using discipline and applications specific expertise.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827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Quality Improvement and Project Control 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Maintain and improve product and process integrity and quality, production and process efficiency, and the overall health and safety of the working environment.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5918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Quality Improvement and Project Control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Maintain and improve the integrity and quality of complex products and processes, improve whole production and process technologies, and the overall health and safety of the working environment.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37">
                <a:tc>
                  <a:txBody>
                    <a:bodyPr/>
                    <a:lstStyle/>
                    <a:p>
                      <a:r>
                        <a:rPr lang="en-GB" sz="1400" dirty="0"/>
                        <a:t>Engineering, Design, Development and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Quality Improvement, Health &amp; Safety Professional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Direct and manage overall product and process integrity and quality, and the health and safety of a whole workplace.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783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9918" y="156342"/>
            <a:ext cx="8565501" cy="823372"/>
          </a:xfrm>
        </p:spPr>
        <p:txBody>
          <a:bodyPr/>
          <a:lstStyle/>
          <a:p>
            <a:pPr algn="ctr"/>
            <a:r>
              <a:rPr lang="en-GB" dirty="0"/>
              <a:t>Proposed T Level Occupations and Clusters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79918" y="914401"/>
            <a:ext cx="8565501" cy="39624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11678"/>
              </p:ext>
            </p:extLst>
          </p:nvPr>
        </p:nvGraphicFramePr>
        <p:xfrm>
          <a:off x="279918" y="830426"/>
          <a:ext cx="8565501" cy="54842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09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0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19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Career Pathway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720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Fabrication and Welding Operative/Technician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Make products and plant by cutting, forming, jointing and shaping of materials.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172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Manufacturing and Process Operative/</a:t>
                      </a:r>
                    </a:p>
                    <a:p>
                      <a:r>
                        <a:rPr lang="en-GB" dirty="0"/>
                        <a:t>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Assemble and construct complex engineering products.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72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Manufacturing 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Introduce complex technologies into the manufacturing environment and improve manufacturing technologies.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172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Manufacturing, Plant and Process Technologist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 and improve technology of the manufacturing plant and equipment for a whole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370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Plant Operative/Technician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Operate plant and equipment for a part/sub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8930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Plant and Process 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 and improve the operation and development of whole manufacturing processes and systems and enable them to operate safely and efficiently.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370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Food and Science Manufacturing Operative/Technician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Operate semi-automated and automated plant and equipment to manufacture food and chemical products.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753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202995"/>
            <a:ext cx="8406882" cy="851364"/>
          </a:xfrm>
        </p:spPr>
        <p:txBody>
          <a:bodyPr/>
          <a:lstStyle/>
          <a:p>
            <a:pPr algn="ctr"/>
            <a:r>
              <a:rPr lang="en-GB" dirty="0"/>
              <a:t>Proposed T Level Occupations and Clusters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571" y="1054360"/>
            <a:ext cx="8406882" cy="52717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05431"/>
              </p:ext>
            </p:extLst>
          </p:nvPr>
        </p:nvGraphicFramePr>
        <p:xfrm>
          <a:off x="326571" y="895739"/>
          <a:ext cx="8406882" cy="54361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97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04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Career Pathway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7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Manufacturing Operative (APPRENTICESHIP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Routine assembly of manufactured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64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Print and Packaging Operative/Technician (APPRENTICESHIP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Operate complex manufacture of printed matter and packaged goods.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700">
                <a:tc>
                  <a:txBody>
                    <a:bodyPr/>
                    <a:lstStyle/>
                    <a:p>
                      <a:r>
                        <a:rPr lang="en-GB" dirty="0"/>
                        <a:t>Engineering, Manufacturing and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Print and Packaging Technologist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 and apply new and improve existing technologies for print and packaging manufacturing.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175">
                <a:tc>
                  <a:txBody>
                    <a:bodyPr/>
                    <a:lstStyle/>
                    <a:p>
                      <a:r>
                        <a:rPr lang="en-GB" dirty="0"/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Service, Repair and/or Overhaul Operative/Technician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Install, maintain and service plant and equipment.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700">
                <a:tc>
                  <a:txBody>
                    <a:bodyPr/>
                    <a:lstStyle/>
                    <a:p>
                      <a:r>
                        <a:rPr lang="en-GB" dirty="0"/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Installation, Service, Repair and/or Overhaul Advanced 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Install, maintain and service plant and equipment using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871">
                <a:tc>
                  <a:txBody>
                    <a:bodyPr/>
                    <a:lstStyle/>
                    <a:p>
                      <a:r>
                        <a:rPr lang="en-GB" dirty="0"/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Installation and Service 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Build and install plant and equipment using 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311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Manufacturing/Process Maintenance Operative/Technician (APPRENTICESHIP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Maintain and repair production and process plant and equipment in manufacturing.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00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451" y="175003"/>
            <a:ext cx="8537969" cy="646091"/>
          </a:xfrm>
        </p:spPr>
        <p:txBody>
          <a:bodyPr/>
          <a:lstStyle/>
          <a:p>
            <a:pPr algn="ctr"/>
            <a:r>
              <a:rPr lang="en-GB" dirty="0"/>
              <a:t>Proposed T Level Occupations and Clusters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451" y="951723"/>
            <a:ext cx="8537969" cy="211085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17754"/>
              </p:ext>
            </p:extLst>
          </p:nvPr>
        </p:nvGraphicFramePr>
        <p:xfrm>
          <a:off x="307453" y="951723"/>
          <a:ext cx="8537967" cy="21108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1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45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Career Pathway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Cluster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451">
                <a:tc>
                  <a:txBody>
                    <a:bodyPr/>
                    <a:lstStyle/>
                    <a:p>
                      <a:r>
                        <a:rPr lang="en-GB" dirty="0"/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Manufacturing/Process Maintenance Advanced Technician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Test and commission power generation, transmission and distribution plant to confirm the successful installation and operation of new and refurbished plant and equipment to prescribed specifications.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451">
                <a:tc>
                  <a:txBody>
                    <a:bodyPr/>
                    <a:lstStyle/>
                    <a:p>
                      <a:r>
                        <a:rPr lang="en-GB" dirty="0"/>
                        <a:t>Maintenance Installation and 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Manufacturing/Process Maintenance 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Improve and develop manufacturing and engineering systems.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89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3" name="Shape 363"/>
          <p:cNvCxnSpPr/>
          <p:nvPr/>
        </p:nvCxnSpPr>
        <p:spPr>
          <a:xfrm>
            <a:off x="8465042" y="6504780"/>
            <a:ext cx="0" cy="86399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8497764" y="6489578"/>
            <a:ext cx="433137" cy="1255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6293644" y="6494369"/>
            <a:ext cx="2135978" cy="116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en-GB" sz="700" b="1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Presentation Title Arial Bold 7 pt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558139" y="201881"/>
            <a:ext cx="8217724" cy="9936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5882"/>
              </a:lnSpc>
              <a:spcBef>
                <a:spcPts val="0"/>
              </a:spcBef>
              <a:buClr>
                <a:schemeClr val="dk2"/>
              </a:buClr>
              <a:buSzPct val="25000"/>
              <a:buFont typeface="Times New Roman"/>
              <a:buNone/>
            </a:pPr>
            <a:r>
              <a:rPr lang="en-GB" sz="3400" b="1" i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Local contacts &amp; support</a:t>
            </a:r>
          </a:p>
        </p:txBody>
      </p:sp>
      <p:sp>
        <p:nvSpPr>
          <p:cNvPr id="367" name="Shape 367"/>
          <p:cNvSpPr/>
          <p:nvPr/>
        </p:nvSpPr>
        <p:spPr>
          <a:xfrm>
            <a:off x="1355961" y="2537927"/>
            <a:ext cx="7073661" cy="1922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en-GB" sz="240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Rachael Beasley (Regional Account Manager)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lang="en-GB" sz="2400" dirty="0">
              <a:solidFill>
                <a:schemeClr val="hlink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r>
              <a:rPr lang="en-GB" sz="2400" dirty="0">
                <a:solidFill>
                  <a:schemeClr val="hlink"/>
                </a:solidFill>
              </a:rPr>
              <a:t>Rachael.Beasley@pearson.com</a:t>
            </a:r>
            <a:endParaRPr lang="en-GB" sz="2400"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3293" y="2859300"/>
            <a:ext cx="5662246" cy="1044000"/>
          </a:xfrm>
        </p:spPr>
        <p:txBody>
          <a:bodyPr/>
          <a:lstStyle/>
          <a:p>
            <a:r>
              <a:rPr lang="en-GB" dirty="0"/>
              <a:t>Level 2:</a:t>
            </a:r>
            <a:br>
              <a:rPr lang="en-GB" dirty="0"/>
            </a:br>
            <a:br>
              <a:rPr lang="en-GB" dirty="0"/>
            </a:br>
            <a:r>
              <a:rPr lang="en-GB" sz="3200" dirty="0"/>
              <a:t>BTEC Firsts </a:t>
            </a:r>
            <a:br>
              <a:rPr lang="en-GB" sz="3200" dirty="0"/>
            </a:br>
            <a:r>
              <a:rPr lang="en-GB" sz="3200" dirty="0"/>
              <a:t>BTEC Level 2 </a:t>
            </a:r>
            <a:r>
              <a:rPr lang="en-GB" sz="3200" dirty="0" err="1"/>
              <a:t>Technicals</a:t>
            </a:r>
            <a:br>
              <a:rPr lang="en-GB" sz="3200" dirty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4447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497" y="146901"/>
            <a:ext cx="8695406" cy="658726"/>
          </a:xfrm>
        </p:spPr>
        <p:txBody>
          <a:bodyPr/>
          <a:lstStyle/>
          <a:p>
            <a:pPr algn="ctr"/>
            <a:r>
              <a:rPr lang="en-GB" dirty="0"/>
              <a:t>Which BTECs can you teach, and when?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089229"/>
              </p:ext>
            </p:extLst>
          </p:nvPr>
        </p:nvGraphicFramePr>
        <p:xfrm>
          <a:off x="235497" y="952501"/>
          <a:ext cx="8262268" cy="52433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179">
                <a:tc>
                  <a:txBody>
                    <a:bodyPr/>
                    <a:lstStyle/>
                    <a:p>
                      <a:pPr algn="ctr"/>
                      <a:endParaRPr lang="en-GB" sz="1600" baseline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FFFF"/>
                          </a:solidFill>
                        </a:rPr>
                        <a:t>Level 2 qualifications you can teach now</a:t>
                      </a:r>
                      <a:endParaRPr lang="en-GB" sz="1600" baseline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305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>
                          <a:solidFill>
                            <a:srgbClr val="FFFFFF"/>
                          </a:solidFill>
                        </a:rPr>
                        <a:t>New Level 2 qualifications you can teach from September 2017</a:t>
                      </a:r>
                      <a:endParaRPr lang="en-GB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30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2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BTEC Firsts </a:t>
                      </a:r>
                      <a:br>
                        <a:rPr lang="en-GB" sz="14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i="1" baseline="0" dirty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GB" sz="1400" i="1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Extended until 31</a:t>
                      </a:r>
                      <a:r>
                        <a:rPr lang="en-GB" sz="1400" b="1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December 2019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BTEC Level 2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Technicals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en-GB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200" i="1" dirty="0">
                          <a:solidFill>
                            <a:schemeClr val="tx1"/>
                          </a:solidFill>
                        </a:rPr>
                        <a:t>(Post-16) </a:t>
                      </a:r>
                      <a:endParaRPr lang="en-GB" sz="1200" i="1" dirty="0">
                        <a:solidFill>
                          <a:srgbClr val="15A0A8"/>
                        </a:solidFill>
                      </a:endParaRPr>
                    </a:p>
                  </a:txBody>
                  <a:tcPr>
                    <a:solidFill>
                      <a:srgbClr val="D4EA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10">
                <a:tc>
                  <a:txBody>
                    <a:bodyPr/>
                    <a:lstStyle/>
                    <a:p>
                      <a:pPr algn="ctr"/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4EA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1" dirty="0"/>
                        <a:t>Engineering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BTEC Level 1/Level</a:t>
                      </a:r>
                      <a:r>
                        <a:rPr lang="en-GB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Firsts in Engineering</a:t>
                      </a: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in Engineering Design and Product Investigation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in Engineering Electronics and Computer Control Technologies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in Engineering Materials and Manufacturing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Extended Certificate &amp; Diploma in Blacksmithing &amp; Metalwork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Award, Certificate, Extended Certificate &amp; Diploma in Engineering</a:t>
                      </a:r>
                      <a:b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BTEC Level </a:t>
                      </a:r>
                      <a:r>
                        <a:rPr lang="en-GB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Firsts in Vehicle Technology (QCF)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Extended Certificate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1" dirty="0"/>
                        <a:t>BTEC Level 2 </a:t>
                      </a:r>
                      <a:r>
                        <a:rPr lang="en-GB" sz="1600" b="1" dirty="0" err="1"/>
                        <a:t>Technicals</a:t>
                      </a:r>
                      <a:r>
                        <a:rPr lang="en-GB" sz="1600" b="1" baseline="0" dirty="0"/>
                        <a:t> for Engineering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 in Engineering</a:t>
                      </a:r>
                      <a:br>
                        <a:rPr lang="en-GB" sz="1600" b="1" i="0" baseline="0" dirty="0"/>
                      </a:br>
                      <a:endParaRPr lang="en-GB" sz="1600" b="1" i="0" baseline="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1">
                <a:solidFill>
                  <a:schemeClr val="bg2"/>
                </a:solidFill>
                <a:latin typeface="+mn-lt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fld id="{DDBE135E-2566-4748-853C-8A3B78F0FB0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47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GB"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47" y="155062"/>
            <a:ext cx="8924953" cy="49598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8490" y="5390867"/>
            <a:ext cx="8562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hlinkClick r:id="rId3"/>
              </a:rPr>
              <a:t>More information here, including SAMs, teaching &amp; learning support and Specification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13131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3293" y="2859300"/>
            <a:ext cx="5662246" cy="1044000"/>
          </a:xfrm>
        </p:spPr>
        <p:txBody>
          <a:bodyPr/>
          <a:lstStyle/>
          <a:p>
            <a:r>
              <a:rPr lang="en-GB" dirty="0"/>
              <a:t>Level 3:</a:t>
            </a:r>
            <a:br>
              <a:rPr lang="en-GB" dirty="0"/>
            </a:br>
            <a:br>
              <a:rPr lang="en-GB" dirty="0"/>
            </a:br>
            <a:r>
              <a:rPr lang="en-GB" sz="3200" dirty="0"/>
              <a:t>BTEC Nationals</a:t>
            </a:r>
          </a:p>
        </p:txBody>
      </p:sp>
    </p:spTree>
    <p:extLst>
      <p:ext uri="{BB962C8B-B14F-4D97-AF65-F5344CB8AC3E}">
        <p14:creationId xmlns:p14="http://schemas.microsoft.com/office/powerpoint/2010/main" val="303456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231106"/>
            <a:ext cx="8568953" cy="757940"/>
          </a:xfrm>
        </p:spPr>
        <p:txBody>
          <a:bodyPr/>
          <a:lstStyle/>
          <a:p>
            <a:pPr algn="ctr"/>
            <a:r>
              <a:rPr lang="en-GB" dirty="0"/>
              <a:t>BTEC Nationals Extensions</a:t>
            </a:r>
          </a:p>
        </p:txBody>
      </p:sp>
      <p:sp>
        <p:nvSpPr>
          <p:cNvPr id="4" name="Shape 734"/>
          <p:cNvSpPr txBox="1">
            <a:spLocks/>
          </p:cNvSpPr>
          <p:nvPr/>
        </p:nvSpPr>
        <p:spPr>
          <a:xfrm>
            <a:off x="177422" y="1165808"/>
            <a:ext cx="8753481" cy="502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marL="0" indent="0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b="0" i="0" kern="120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Lato Medium" panose="020F0502020204030203" pitchFamily="34" charset="0"/>
              </a:defRPr>
            </a:lvl1pPr>
            <a:lvl2pPr marL="180975" indent="-180975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2425" indent="-171450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‒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105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850"/>
              </a:spcAft>
              <a:buClr>
                <a:schemeClr val="tx1"/>
              </a:buClr>
              <a:buFont typeface="Arial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u="sng" dirty="0" err="1"/>
              <a:t>DfE</a:t>
            </a:r>
            <a:r>
              <a:rPr lang="en-GB" sz="1800" b="1" u="sng" dirty="0"/>
              <a:t> 2020 Performance Tables:</a:t>
            </a:r>
          </a:p>
          <a:p>
            <a:endParaRPr lang="en-GB" sz="1800" b="1" u="sng" dirty="0"/>
          </a:p>
          <a:p>
            <a:r>
              <a:rPr lang="en-GB" dirty="0"/>
              <a:t>We submitted the following qualification to the </a:t>
            </a:r>
            <a:r>
              <a:rPr lang="en-GB" dirty="0" err="1"/>
              <a:t>DfE</a:t>
            </a:r>
            <a:r>
              <a:rPr lang="en-GB" dirty="0"/>
              <a:t> on the 16th February 2018 for inclusion in the 2020 Performance Tables as an Applied General qualification:</a:t>
            </a:r>
          </a:p>
          <a:p>
            <a:endParaRPr lang="en-GB" dirty="0"/>
          </a:p>
          <a:p>
            <a:pPr marL="466725" lvl="1" indent="-285750"/>
            <a:r>
              <a:rPr lang="en-GB" dirty="0"/>
              <a:t>Pearson BTEC Level 3 Certificate in Engineering</a:t>
            </a:r>
          </a:p>
          <a:p>
            <a:pPr lvl="1" indent="0">
              <a:buNone/>
            </a:pPr>
            <a:endParaRPr lang="en-GB" dirty="0"/>
          </a:p>
          <a:p>
            <a:r>
              <a:rPr lang="en-GB" dirty="0"/>
              <a:t>This qualification has been amended and will now consist of Unit 2 and Unit 3 from the BTEC Nationals suite.  </a:t>
            </a:r>
            <a:r>
              <a:rPr lang="en-GB" b="1" dirty="0"/>
              <a:t>Both units are mandatory</a:t>
            </a:r>
            <a:r>
              <a:rPr lang="en-GB" dirty="0"/>
              <a:t>.</a:t>
            </a:r>
          </a:p>
          <a:p>
            <a:endParaRPr lang="en-GB" sz="1800" dirty="0"/>
          </a:p>
          <a:p>
            <a:r>
              <a:rPr lang="en-GB" sz="1800" b="1" u="sng" dirty="0"/>
              <a:t>Current ‘QCF’ suite – new registrations:</a:t>
            </a:r>
          </a:p>
          <a:p>
            <a:endParaRPr lang="en-GB" sz="1800" dirty="0"/>
          </a:p>
          <a:p>
            <a:r>
              <a:rPr lang="en-GB" dirty="0"/>
              <a:t>Current ‘QCF’ suite of BTEC Nationals is set to close to new registrations in August 2019 but we are considering further short extensions where appropriate.</a:t>
            </a:r>
          </a:p>
          <a:p>
            <a:endParaRPr lang="en-GB" dirty="0"/>
          </a:p>
          <a:p>
            <a:r>
              <a:rPr lang="en-GB" dirty="0"/>
              <a:t>*</a:t>
            </a:r>
            <a:r>
              <a:rPr lang="en-GB" b="1" dirty="0"/>
              <a:t>Note</a:t>
            </a:r>
            <a:r>
              <a:rPr lang="en-GB" dirty="0"/>
              <a:t> that further clarification has recently been issued on BTEC National set task for unit 6 ‘Microcontroller Systems for Engineers’ for latest updates on all engineering qualifications see:  </a:t>
            </a:r>
            <a:r>
              <a:rPr lang="en-GB" dirty="0">
                <a:hlinkClick r:id="rId3"/>
              </a:rPr>
              <a:t>https://qualifications.pearson.com/en/subjects/engineering.html 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1">
                <a:solidFill>
                  <a:schemeClr val="bg2"/>
                </a:solidFill>
                <a:latin typeface="+mn-lt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fld id="{DDBE135E-2566-4748-853C-8A3B78F0FB0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65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3293" y="2859300"/>
            <a:ext cx="5662246" cy="1044000"/>
          </a:xfrm>
        </p:spPr>
        <p:txBody>
          <a:bodyPr/>
          <a:lstStyle/>
          <a:p>
            <a:r>
              <a:rPr lang="en-GB" sz="3200" dirty="0"/>
              <a:t>Apprenticeships</a:t>
            </a:r>
          </a:p>
        </p:txBody>
      </p:sp>
    </p:spTree>
    <p:extLst>
      <p:ext uri="{BB962C8B-B14F-4D97-AF65-F5344CB8AC3E}">
        <p14:creationId xmlns:p14="http://schemas.microsoft.com/office/powerpoint/2010/main" val="78258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231105"/>
            <a:ext cx="8568953" cy="776602"/>
          </a:xfrm>
        </p:spPr>
        <p:txBody>
          <a:bodyPr/>
          <a:lstStyle/>
          <a:p>
            <a:r>
              <a:rPr lang="en-GB" dirty="0"/>
              <a:t>Apprenticeship Standards – in development</a:t>
            </a:r>
          </a:p>
        </p:txBody>
      </p:sp>
      <p:sp>
        <p:nvSpPr>
          <p:cNvPr id="4" name="Shape 734"/>
          <p:cNvSpPr txBox="1">
            <a:spLocks/>
          </p:cNvSpPr>
          <p:nvPr/>
        </p:nvSpPr>
        <p:spPr>
          <a:xfrm>
            <a:off x="177422" y="1165808"/>
            <a:ext cx="8753481" cy="502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marL="0" indent="0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b="0" i="0" kern="1200">
                <a:solidFill>
                  <a:schemeClr val="tx1"/>
                </a:solidFill>
                <a:latin typeface="+mn-lt"/>
                <a:ea typeface="Lato Medium" panose="020F0502020204030203" pitchFamily="34" charset="0"/>
                <a:cs typeface="Lato Medium" panose="020F0502020204030203" pitchFamily="34" charset="0"/>
              </a:defRPr>
            </a:lvl1pPr>
            <a:lvl2pPr marL="180975" indent="-180975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2425" indent="-171450" algn="l" defTabSz="914400" rtl="0" eaLnBrk="1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‒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105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850"/>
              </a:spcAft>
              <a:buClr>
                <a:schemeClr val="tx1"/>
              </a:buClr>
              <a:buFont typeface="Arial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The following standards are currently in development and we are hopeful that these will be approved for delivery before September 2018.  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Level 2 Lean Manufacturing Operative (to replace the PMO pathway on the Level 2 Improving Operational Performance SASE Framework).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Level 2 Engineering Operative (to replace the PEO pathway on the Level 2 Improving Operational Performance SASE Framework).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Level 3 Fabricator (to replace the Fabrication and Welding pathway on the Level 3 Engineering Manufacturing SASE Framework).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Level 3 Improvement Technician (to replace the BIT pathway on the Level 2 Improving Operational Performance SASE Framework).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Level 4 Improvement Practitioner (to replace the Level 3 Operations and Quality Improvement SASE Framework).</a:t>
            </a:r>
          </a:p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1">
                <a:solidFill>
                  <a:schemeClr val="bg2"/>
                </a:solidFill>
                <a:latin typeface="+mn-lt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fld id="{DDBE135E-2566-4748-853C-8A3B78F0FB0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51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580" y="137681"/>
            <a:ext cx="8565501" cy="1439192"/>
          </a:xfrm>
        </p:spPr>
        <p:txBody>
          <a:bodyPr/>
          <a:lstStyle/>
          <a:p>
            <a:pPr algn="ctr"/>
            <a:r>
              <a:rPr lang="en-GB" dirty="0"/>
              <a:t>Apprenticeship Standards – in development continued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98580" y="1474237"/>
            <a:ext cx="8481525" cy="4795934"/>
          </a:xfrm>
        </p:spPr>
        <p:txBody>
          <a:bodyPr/>
          <a:lstStyle/>
          <a:p>
            <a:r>
              <a:rPr lang="en-GB" sz="2000" dirty="0"/>
              <a:t>We are currently scoping development for around a dozen standards this year in Engineering. This includes both on-programme, EPA or both, and we will prioritise this work shortly, as standards get signed off and the Register opens. </a:t>
            </a:r>
          </a:p>
          <a:p>
            <a:endParaRPr lang="en-GB" sz="2000" dirty="0"/>
          </a:p>
          <a:p>
            <a:r>
              <a:rPr lang="en-GB" sz="2000" dirty="0"/>
              <a:t>For more information on any of these standards please look at the new </a:t>
            </a:r>
            <a:r>
              <a:rPr lang="en-GB" sz="2000" dirty="0" err="1"/>
              <a:t>IfA</a:t>
            </a:r>
            <a:r>
              <a:rPr lang="en-GB" sz="2000" dirty="0"/>
              <a:t> website where the apprenticeship standard and assessment plans will be hosted once approved.</a:t>
            </a:r>
          </a:p>
          <a:p>
            <a:endParaRPr lang="en-GB" sz="2000" dirty="0"/>
          </a:p>
          <a:p>
            <a:pPr algn="ctr"/>
            <a:r>
              <a:rPr lang="en-GB" sz="2000" dirty="0">
                <a:hlinkClick r:id="rId2"/>
              </a:rPr>
              <a:t>https://www.instituteforapprenticeships.org/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. 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800" b="1" i="0" u="none" strike="noStrike" cap="none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GB"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14497"/>
      </p:ext>
    </p:extLst>
  </p:cSld>
  <p:clrMapOvr>
    <a:masterClrMapping/>
  </p:clrMapOvr>
</p:sld>
</file>

<file path=ppt/theme/theme1.xml><?xml version="1.0" encoding="utf-8"?>
<a:theme xmlns:a="http://schemas.openxmlformats.org/drawingml/2006/main" name="Pearson">
  <a:themeElements>
    <a:clrScheme name="Pearson colors">
      <a:dk1>
        <a:srgbClr val="000000"/>
      </a:dk1>
      <a:lt1>
        <a:srgbClr val="D4EAE4"/>
      </a:lt1>
      <a:dk2>
        <a:srgbClr val="007FA3"/>
      </a:dk2>
      <a:lt2>
        <a:srgbClr val="003057"/>
      </a:lt2>
      <a:accent1>
        <a:srgbClr val="D2DB0E"/>
      </a:accent1>
      <a:accent2>
        <a:srgbClr val="12B2A6"/>
      </a:accent2>
      <a:accent3>
        <a:srgbClr val="DB0020"/>
      </a:accent3>
      <a:accent4>
        <a:srgbClr val="9E007E"/>
      </a:accent4>
      <a:accent5>
        <a:srgbClr val="EA7600"/>
      </a:accent5>
      <a:accent6>
        <a:srgbClr val="005A7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1490</Words>
  <Application>Microsoft Office PowerPoint</Application>
  <PresentationFormat>On-screen Show (4:3)</PresentationFormat>
  <Paragraphs>187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Lato Light</vt:lpstr>
      <vt:lpstr>Lato Medium</vt:lpstr>
      <vt:lpstr>Times New Roman</vt:lpstr>
      <vt:lpstr>Pearson</vt:lpstr>
      <vt:lpstr>NFEC Forum Spring 2018 Pearson update</vt:lpstr>
      <vt:lpstr>Level 2:  BTEC Firsts  BTEC Level 2 Technicals </vt:lpstr>
      <vt:lpstr>Which BTECs can you teach, and when? </vt:lpstr>
      <vt:lpstr>PowerPoint Presentation</vt:lpstr>
      <vt:lpstr>Level 3:  BTEC Nationals</vt:lpstr>
      <vt:lpstr>BTEC Nationals Extensions</vt:lpstr>
      <vt:lpstr>Apprenticeships</vt:lpstr>
      <vt:lpstr>Apprenticeship Standards – in development</vt:lpstr>
      <vt:lpstr>Apprenticeship Standards – in development continued</vt:lpstr>
      <vt:lpstr>Apprenticeship Qualification Amendments</vt:lpstr>
      <vt:lpstr>T Levels</vt:lpstr>
      <vt:lpstr>T Levels</vt:lpstr>
      <vt:lpstr>T Levels</vt:lpstr>
      <vt:lpstr>Proposed T Level Occupations and Clusters</vt:lpstr>
      <vt:lpstr>Proposed T Level Occupations and Clusters</vt:lpstr>
      <vt:lpstr>Proposed T Level Occupations and Clusters</vt:lpstr>
      <vt:lpstr>Proposed T Level Occupations and Clusters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Higher National Qualifications in Engineering (RQF)</dc:title>
  <dc:creator>Murphy, Amanda</dc:creator>
  <cp:lastModifiedBy>Jill</cp:lastModifiedBy>
  <cp:revision>33</cp:revision>
  <dcterms:modified xsi:type="dcterms:W3CDTF">2018-03-07T19:58:54Z</dcterms:modified>
</cp:coreProperties>
</file>